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65" r:id="rId2"/>
    <p:sldId id="270" r:id="rId3"/>
    <p:sldId id="273" r:id="rId4"/>
    <p:sldId id="271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01" autoAdjust="0"/>
    <p:restoredTop sz="94802" autoAdjust="0"/>
  </p:normalViewPr>
  <p:slideViewPr>
    <p:cSldViewPr snapToGrid="0">
      <p:cViewPr varScale="1">
        <p:scale>
          <a:sx n="103" d="100"/>
          <a:sy n="103" d="100"/>
        </p:scale>
        <p:origin x="138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BE7CF-0772-4315-980A-FF22ABF10FF7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31001-C406-4D4F-9846-E4EE1DE8E7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035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31001-C406-4D4F-9846-E4EE1DE8E75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865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31001-C406-4D4F-9846-E4EE1DE8E75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705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31001-C406-4D4F-9846-E4EE1DE8E75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7993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629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189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094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3925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407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511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6007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688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556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966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109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9095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E5F5FF"/>
          </a:fgClr>
          <a:bgClr>
            <a:srgbClr val="CCECFF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사각형: 둥근 모서리 9">
            <a:extLst>
              <a:ext uri="{FF2B5EF4-FFF2-40B4-BE49-F238E27FC236}">
                <a16:creationId xmlns:a16="http://schemas.microsoft.com/office/drawing/2014/main" id="{AAE0D6B2-8BA6-6AB2-990F-B9EDB3CF60D4}"/>
              </a:ext>
            </a:extLst>
          </p:cNvPr>
          <p:cNvSpPr/>
          <p:nvPr/>
        </p:nvSpPr>
        <p:spPr>
          <a:xfrm>
            <a:off x="6023385" y="2427732"/>
            <a:ext cx="2097030" cy="91438"/>
          </a:xfrm>
          <a:prstGeom prst="roundRect">
            <a:avLst>
              <a:gd name="adj" fmla="val 50000"/>
            </a:avLst>
          </a:prstGeom>
          <a:solidFill>
            <a:srgbClr val="00CCFF"/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  <a:effectLst>
            <a:outerShdw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8F974E8-4832-02F0-3536-5AEE3B6F8A99}"/>
              </a:ext>
            </a:extLst>
          </p:cNvPr>
          <p:cNvSpPr/>
          <p:nvPr/>
        </p:nvSpPr>
        <p:spPr>
          <a:xfrm>
            <a:off x="3073907" y="2914650"/>
            <a:ext cx="6129909" cy="876300"/>
          </a:xfrm>
          <a:prstGeom prst="roundRect">
            <a:avLst/>
          </a:prstGeom>
          <a:solidFill>
            <a:srgbClr val="00CCFF"/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BA4018C-AA68-09E5-2526-2894230FD2C0}"/>
              </a:ext>
            </a:extLst>
          </p:cNvPr>
          <p:cNvSpPr/>
          <p:nvPr/>
        </p:nvSpPr>
        <p:spPr>
          <a:xfrm>
            <a:off x="2988183" y="2809876"/>
            <a:ext cx="6169914" cy="914400"/>
          </a:xfrm>
          <a:prstGeom prst="roundRect">
            <a:avLst/>
          </a:prstGeom>
          <a:solidFill>
            <a:schemeClr val="bg1"/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kern="0" dirty="0">
                <a:ln w="25400">
                  <a:noFill/>
                </a:ln>
                <a:solidFill>
                  <a:schemeClr val="tx1"/>
                </a:solidFill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2DGP 3</a:t>
            </a:r>
            <a:r>
              <a:rPr lang="ko-KR" altLang="en-US" sz="2400" kern="0" dirty="0">
                <a:ln w="25400">
                  <a:noFill/>
                </a:ln>
                <a:solidFill>
                  <a:schemeClr val="tx1"/>
                </a:solidFill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차 프로젝트 발표</a:t>
            </a:r>
            <a:endParaRPr lang="en-US" altLang="ko-KR" sz="2400" kern="0" dirty="0">
              <a:ln w="25400">
                <a:noFill/>
              </a:ln>
              <a:solidFill>
                <a:schemeClr val="tx1"/>
              </a:solidFill>
              <a:latin typeface="강한공군체 Bold" panose="020B0800000101010101" pitchFamily="34" charset="-127"/>
              <a:ea typeface="강한공군체 Bold" panose="020B0800000101010101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0" cap="none" spc="0" normalizeH="0" baseline="0" noProof="0" dirty="0">
                <a:ln w="25400"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Enjoy your stylish business and campus life with BIZCAM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26681FD6-802E-9476-2BAE-B7B36A5AE521}"/>
              </a:ext>
            </a:extLst>
          </p:cNvPr>
          <p:cNvSpPr/>
          <p:nvPr/>
        </p:nvSpPr>
        <p:spPr>
          <a:xfrm>
            <a:off x="3110008" y="2912939"/>
            <a:ext cx="72000" cy="72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C508D738-B9FE-2B58-37B8-A8DAA02716A8}"/>
              </a:ext>
            </a:extLst>
          </p:cNvPr>
          <p:cNvSpPr/>
          <p:nvPr/>
        </p:nvSpPr>
        <p:spPr>
          <a:xfrm>
            <a:off x="8986933" y="2912939"/>
            <a:ext cx="72000" cy="72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26681FD6-802E-9476-2BAE-B7B36A5AE521}"/>
              </a:ext>
            </a:extLst>
          </p:cNvPr>
          <p:cNvSpPr/>
          <p:nvPr/>
        </p:nvSpPr>
        <p:spPr>
          <a:xfrm>
            <a:off x="3110008" y="3560639"/>
            <a:ext cx="72000" cy="72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C508D738-B9FE-2B58-37B8-A8DAA02716A8}"/>
              </a:ext>
            </a:extLst>
          </p:cNvPr>
          <p:cNvSpPr/>
          <p:nvPr/>
        </p:nvSpPr>
        <p:spPr>
          <a:xfrm>
            <a:off x="8986933" y="3560639"/>
            <a:ext cx="72000" cy="72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사각형: 둥근 모서리 9">
            <a:extLst>
              <a:ext uri="{FF2B5EF4-FFF2-40B4-BE49-F238E27FC236}">
                <a16:creationId xmlns:a16="http://schemas.microsoft.com/office/drawing/2014/main" id="{AAE0D6B2-8BA6-6AB2-990F-B9EDB3CF60D4}"/>
              </a:ext>
            </a:extLst>
          </p:cNvPr>
          <p:cNvSpPr/>
          <p:nvPr/>
        </p:nvSpPr>
        <p:spPr>
          <a:xfrm>
            <a:off x="8347485" y="2427732"/>
            <a:ext cx="360000" cy="91438"/>
          </a:xfrm>
          <a:prstGeom prst="roundRect">
            <a:avLst>
              <a:gd name="adj" fmla="val 50000"/>
            </a:avLst>
          </a:prstGeom>
          <a:solidFill>
            <a:srgbClr val="00CCFF"/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  <a:effectLst>
            <a:outerShdw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사각형: 둥근 모서리 9">
            <a:extLst>
              <a:ext uri="{FF2B5EF4-FFF2-40B4-BE49-F238E27FC236}">
                <a16:creationId xmlns:a16="http://schemas.microsoft.com/office/drawing/2014/main" id="{AAE0D6B2-8BA6-6AB2-990F-B9EDB3CF60D4}"/>
              </a:ext>
            </a:extLst>
          </p:cNvPr>
          <p:cNvSpPr/>
          <p:nvPr/>
        </p:nvSpPr>
        <p:spPr>
          <a:xfrm>
            <a:off x="8878933" y="2433445"/>
            <a:ext cx="108000" cy="91438"/>
          </a:xfrm>
          <a:prstGeom prst="roundRect">
            <a:avLst>
              <a:gd name="adj" fmla="val 50000"/>
            </a:avLst>
          </a:prstGeom>
          <a:solidFill>
            <a:srgbClr val="00CCFF"/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  <a:effectLst>
            <a:outerShdw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28CAC6-7D5E-D998-C2D9-5EE187A0AA4E}"/>
              </a:ext>
            </a:extLst>
          </p:cNvPr>
          <p:cNvSpPr txBox="1"/>
          <p:nvPr/>
        </p:nvSpPr>
        <p:spPr>
          <a:xfrm>
            <a:off x="7549662" y="3827339"/>
            <a:ext cx="16084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2020180038 </a:t>
            </a:r>
            <a:r>
              <a:rPr lang="ko-KR" altLang="en-US" sz="1100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조혜연</a:t>
            </a:r>
          </a:p>
        </p:txBody>
      </p:sp>
      <p:pic>
        <p:nvPicPr>
          <p:cNvPr id="14" name="화면 녹화 13">
            <a:hlinkClick r:id="" action="ppaction://media"/>
            <a:extLst>
              <a:ext uri="{FF2B5EF4-FFF2-40B4-BE49-F238E27FC236}">
                <a16:creationId xmlns:a16="http://schemas.microsoft.com/office/drawing/2014/main" id="{575A8D32-C482-C1F6-9183-87F84D0E37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8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534"/>
    </mc:Choice>
    <mc:Fallback xmlns="">
      <p:transition spd="slow" advTm="90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96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E5F5FF"/>
          </a:fgClr>
          <a:bgClr>
            <a:srgbClr val="CCECFF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17373" y="116395"/>
            <a:ext cx="11679174" cy="6652639"/>
            <a:chOff x="279273" y="106870"/>
            <a:chExt cx="11679174" cy="6652639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291C499-03B9-D8E9-27BF-5DFE601182A5}"/>
                </a:ext>
              </a:extLst>
            </p:cNvPr>
            <p:cNvGrpSpPr/>
            <p:nvPr/>
          </p:nvGrpSpPr>
          <p:grpSpPr>
            <a:xfrm>
              <a:off x="279273" y="320802"/>
              <a:ext cx="11679174" cy="6438707"/>
              <a:chOff x="279273" y="320802"/>
              <a:chExt cx="11679174" cy="6438707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AAE0D6B2-8BA6-6AB2-990F-B9EDB3CF60D4}"/>
                  </a:ext>
                </a:extLst>
              </p:cNvPr>
              <p:cNvSpPr/>
              <p:nvPr/>
            </p:nvSpPr>
            <p:spPr>
              <a:xfrm>
                <a:off x="336423" y="377952"/>
                <a:ext cx="11622024" cy="6381557"/>
              </a:xfrm>
              <a:prstGeom prst="roundRect">
                <a:avLst>
                  <a:gd name="adj" fmla="val 2487"/>
                </a:avLst>
              </a:prstGeom>
              <a:solidFill>
                <a:srgbClr val="00CCFF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  <a:effectLst>
                <a:outerShdw dist="635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E9255F50-3C20-98E7-C3D6-B2C31027DA1E}"/>
                  </a:ext>
                </a:extLst>
              </p:cNvPr>
              <p:cNvSpPr/>
              <p:nvPr/>
            </p:nvSpPr>
            <p:spPr>
              <a:xfrm>
                <a:off x="279273" y="320802"/>
                <a:ext cx="11622024" cy="6381557"/>
              </a:xfrm>
              <a:prstGeom prst="roundRect">
                <a:avLst>
                  <a:gd name="adj" fmla="val 2487"/>
                </a:avLst>
              </a:prstGeom>
              <a:solidFill>
                <a:schemeClr val="bg1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F591B25-6185-5A44-64E5-CEC720A4DE12}"/>
                </a:ext>
              </a:extLst>
            </p:cNvPr>
            <p:cNvGrpSpPr/>
            <p:nvPr/>
          </p:nvGrpSpPr>
          <p:grpSpPr>
            <a:xfrm>
              <a:off x="2915412" y="106870"/>
              <a:ext cx="6594348" cy="513207"/>
              <a:chOff x="2915412" y="106870"/>
              <a:chExt cx="6594348" cy="513207"/>
            </a:xfrm>
          </p:grpSpPr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68F974E8-4832-02F0-3536-5AEE3B6F8A99}"/>
                  </a:ext>
                </a:extLst>
              </p:cNvPr>
              <p:cNvSpPr/>
              <p:nvPr/>
            </p:nvSpPr>
            <p:spPr>
              <a:xfrm>
                <a:off x="2961132" y="155638"/>
                <a:ext cx="6548628" cy="464439"/>
              </a:xfrm>
              <a:prstGeom prst="roundRect">
                <a:avLst/>
              </a:prstGeom>
              <a:solidFill>
                <a:srgbClr val="00CCFF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ABA4018C-AA68-09E5-2526-2894230FD2C0}"/>
                  </a:ext>
                </a:extLst>
              </p:cNvPr>
              <p:cNvSpPr/>
              <p:nvPr/>
            </p:nvSpPr>
            <p:spPr>
              <a:xfrm>
                <a:off x="2915412" y="106870"/>
                <a:ext cx="6548628" cy="464439"/>
              </a:xfrm>
              <a:prstGeom prst="roundRect">
                <a:avLst/>
              </a:prstGeom>
              <a:solidFill>
                <a:schemeClr val="bg1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  <a:cs typeface="+mn-cs"/>
                  </a:rPr>
                  <a:t>개발 일정</a:t>
                </a:r>
                <a:r>
                  <a:rPr lang="en-US" altLang="ko-KR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 – </a:t>
                </a:r>
                <a:r>
                  <a:rPr lang="ko-KR" altLang="en-US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평균 </a:t>
                </a:r>
                <a:r>
                  <a:rPr lang="en-US" altLang="ko-KR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79%</a:t>
                </a: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26681FD6-802E-9476-2BAE-B7B36A5AE521}"/>
                  </a:ext>
                </a:extLst>
              </p:cNvPr>
              <p:cNvSpPr/>
              <p:nvPr/>
            </p:nvSpPr>
            <p:spPr>
              <a:xfrm>
                <a:off x="2996851" y="303089"/>
                <a:ext cx="72000" cy="72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C508D738-B9FE-2B58-37B8-A8DAA02716A8}"/>
                  </a:ext>
                </a:extLst>
              </p:cNvPr>
              <p:cNvSpPr/>
              <p:nvPr/>
            </p:nvSpPr>
            <p:spPr>
              <a:xfrm>
                <a:off x="9330976" y="303089"/>
                <a:ext cx="72000" cy="72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  <p:graphicFrame>
        <p:nvGraphicFramePr>
          <p:cNvPr id="9" name="표 27">
            <a:extLst>
              <a:ext uri="{FF2B5EF4-FFF2-40B4-BE49-F238E27FC236}">
                <a16:creationId xmlns:a16="http://schemas.microsoft.com/office/drawing/2014/main" id="{0C6F51FA-0488-27A7-CF7A-E826BD3844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107787"/>
              </p:ext>
            </p:extLst>
          </p:nvPr>
        </p:nvGraphicFramePr>
        <p:xfrm>
          <a:off x="1455279" y="950649"/>
          <a:ext cx="9281441" cy="525521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2226">
                  <a:extLst>
                    <a:ext uri="{9D8B030D-6E8A-4147-A177-3AD203B41FA5}">
                      <a16:colId xmlns:a16="http://schemas.microsoft.com/office/drawing/2014/main" val="75796732"/>
                    </a:ext>
                  </a:extLst>
                </a:gridCol>
                <a:gridCol w="1553485">
                  <a:extLst>
                    <a:ext uri="{9D8B030D-6E8A-4147-A177-3AD203B41FA5}">
                      <a16:colId xmlns:a16="http://schemas.microsoft.com/office/drawing/2014/main" val="2614223187"/>
                    </a:ext>
                  </a:extLst>
                </a:gridCol>
                <a:gridCol w="4920330">
                  <a:extLst>
                    <a:ext uri="{9D8B030D-6E8A-4147-A177-3AD203B41FA5}">
                      <a16:colId xmlns:a16="http://schemas.microsoft.com/office/drawing/2014/main" val="296426876"/>
                    </a:ext>
                  </a:extLst>
                </a:gridCol>
                <a:gridCol w="1645400">
                  <a:extLst>
                    <a:ext uri="{9D8B030D-6E8A-4147-A177-3AD203B41FA5}">
                      <a16:colId xmlns:a16="http://schemas.microsoft.com/office/drawing/2014/main" val="3651468081"/>
                    </a:ext>
                  </a:extLst>
                </a:gridCol>
              </a:tblGrid>
              <a:tr h="4851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ko-KR" altLang="en-US" sz="18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진행도</a:t>
                      </a:r>
                      <a:endParaRPr lang="en-US" altLang="ko-KR" sz="18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310943"/>
                  </a:ext>
                </a:extLst>
              </a:tr>
              <a:tr h="45120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리소스 수집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리소스 수집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90%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7674948"/>
                  </a:ext>
                </a:extLst>
              </a:tr>
              <a:tr h="4512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결과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공격 효과 모션을 아직 찾지 못함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.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2985"/>
                  </a:ext>
                </a:extLst>
              </a:tr>
              <a:tr h="58449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  <a:endParaRPr lang="en-US" altLang="ko-KR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주인공 구현</a:t>
                      </a:r>
                      <a:endParaRPr lang="en-US" altLang="ko-KR" sz="16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KNIGHT </a:t>
                      </a:r>
                      <a:r>
                        <a:rPr lang="ko-KR" altLang="en-US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이동 애니메이션</a:t>
                      </a: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(2</a:t>
                      </a:r>
                      <a:r>
                        <a:rPr lang="ko-KR" altLang="en-US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차 발표</a:t>
                      </a: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)</a:t>
                      </a: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공격 및 돌진 키 구현</a:t>
                      </a: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(2</a:t>
                      </a:r>
                      <a:r>
                        <a:rPr lang="ko-KR" altLang="en-US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차 발표</a:t>
                      </a: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6200059"/>
                  </a:ext>
                </a:extLst>
              </a:tr>
              <a:tr h="4512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결과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완료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343767"/>
                  </a:ext>
                </a:extLst>
              </a:tr>
              <a:tr h="57352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3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맵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블록 위치 설정</a:t>
                      </a: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(2</a:t>
                      </a:r>
                      <a:r>
                        <a:rPr lang="ko-KR" altLang="en-US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차 발표</a:t>
                      </a: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)</a:t>
                      </a:r>
                    </a:p>
                    <a:p>
                      <a:pPr algn="just" latinLnBrk="1"/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주인공과 맵 블록 사이 이동 체크</a:t>
                      </a: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(2</a:t>
                      </a:r>
                      <a:r>
                        <a:rPr lang="ko-KR" altLang="en-US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차 발표</a:t>
                      </a: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)</a:t>
                      </a:r>
                      <a:endParaRPr lang="ko-KR" altLang="en-US" sz="12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80%</a:t>
                      </a:r>
                      <a:endParaRPr lang="ko-KR" altLang="en-US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6399057"/>
                  </a:ext>
                </a:extLst>
              </a:tr>
              <a:tr h="5827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결과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맵 절반 구현 완료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355449"/>
                  </a:ext>
                </a:extLst>
              </a:tr>
              <a:tr h="92660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4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적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몬스터 위치 설정</a:t>
                      </a: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(2</a:t>
                      </a:r>
                      <a:r>
                        <a:rPr lang="ko-KR" altLang="en-US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차 발표</a:t>
                      </a:r>
                      <a:r>
                        <a:rPr lang="en-US" altLang="ko-KR" sz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)</a:t>
                      </a: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적의 움직임 및 공격 모션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3.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사망 모션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4.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사망 시 아이템 드롭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80%</a:t>
                      </a:r>
                      <a:endParaRPr lang="ko-KR" altLang="en-US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1991772"/>
                  </a:ext>
                </a:extLst>
              </a:tr>
              <a:tr h="7489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결과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지상 적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 2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개 구현 완료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,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날아다니는 적 아직 구현 못함 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422185"/>
                  </a:ext>
                </a:extLst>
              </a:tr>
            </a:tbl>
          </a:graphicData>
        </a:graphic>
      </p:graphicFrame>
      <p:pic>
        <p:nvPicPr>
          <p:cNvPr id="5" name="Picture 2">
            <a:extLst>
              <a:ext uri="{FF2B5EF4-FFF2-40B4-BE49-F238E27FC236}">
                <a16:creationId xmlns:a16="http://schemas.microsoft.com/office/drawing/2014/main" id="{9751418A-A8C4-55D1-9187-BE4EA2A61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3778" y="5008290"/>
            <a:ext cx="1418222" cy="1648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384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E5F5FF"/>
          </a:fgClr>
          <a:bgClr>
            <a:srgbClr val="CCECFF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17373" y="116395"/>
            <a:ext cx="11679174" cy="6652639"/>
            <a:chOff x="279273" y="106870"/>
            <a:chExt cx="11679174" cy="6652639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291C499-03B9-D8E9-27BF-5DFE601182A5}"/>
                </a:ext>
              </a:extLst>
            </p:cNvPr>
            <p:cNvGrpSpPr/>
            <p:nvPr/>
          </p:nvGrpSpPr>
          <p:grpSpPr>
            <a:xfrm>
              <a:off x="279273" y="320802"/>
              <a:ext cx="11679174" cy="6438707"/>
              <a:chOff x="279273" y="320802"/>
              <a:chExt cx="11679174" cy="6438707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AAE0D6B2-8BA6-6AB2-990F-B9EDB3CF60D4}"/>
                  </a:ext>
                </a:extLst>
              </p:cNvPr>
              <p:cNvSpPr/>
              <p:nvPr/>
            </p:nvSpPr>
            <p:spPr>
              <a:xfrm>
                <a:off x="336423" y="377952"/>
                <a:ext cx="11622024" cy="6381557"/>
              </a:xfrm>
              <a:prstGeom prst="roundRect">
                <a:avLst>
                  <a:gd name="adj" fmla="val 2487"/>
                </a:avLst>
              </a:prstGeom>
              <a:solidFill>
                <a:srgbClr val="00CCFF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  <a:effectLst>
                <a:outerShdw dist="635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E9255F50-3C20-98E7-C3D6-B2C31027DA1E}"/>
                  </a:ext>
                </a:extLst>
              </p:cNvPr>
              <p:cNvSpPr/>
              <p:nvPr/>
            </p:nvSpPr>
            <p:spPr>
              <a:xfrm>
                <a:off x="279273" y="320802"/>
                <a:ext cx="11622024" cy="6381557"/>
              </a:xfrm>
              <a:prstGeom prst="roundRect">
                <a:avLst>
                  <a:gd name="adj" fmla="val 2487"/>
                </a:avLst>
              </a:prstGeom>
              <a:solidFill>
                <a:schemeClr val="bg1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F591B25-6185-5A44-64E5-CEC720A4DE12}"/>
                </a:ext>
              </a:extLst>
            </p:cNvPr>
            <p:cNvGrpSpPr/>
            <p:nvPr/>
          </p:nvGrpSpPr>
          <p:grpSpPr>
            <a:xfrm>
              <a:off x="2915412" y="106870"/>
              <a:ext cx="6594348" cy="513207"/>
              <a:chOff x="2915412" y="106870"/>
              <a:chExt cx="6594348" cy="513207"/>
            </a:xfrm>
          </p:grpSpPr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68F974E8-4832-02F0-3536-5AEE3B6F8A99}"/>
                  </a:ext>
                </a:extLst>
              </p:cNvPr>
              <p:cNvSpPr/>
              <p:nvPr/>
            </p:nvSpPr>
            <p:spPr>
              <a:xfrm>
                <a:off x="2961132" y="155638"/>
                <a:ext cx="6548628" cy="464439"/>
              </a:xfrm>
              <a:prstGeom prst="roundRect">
                <a:avLst/>
              </a:prstGeom>
              <a:solidFill>
                <a:srgbClr val="00CCFF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ABA4018C-AA68-09E5-2526-2894230FD2C0}"/>
                  </a:ext>
                </a:extLst>
              </p:cNvPr>
              <p:cNvSpPr/>
              <p:nvPr/>
            </p:nvSpPr>
            <p:spPr>
              <a:xfrm>
                <a:off x="2915412" y="106870"/>
                <a:ext cx="6548628" cy="464439"/>
              </a:xfrm>
              <a:prstGeom prst="roundRect">
                <a:avLst/>
              </a:prstGeom>
              <a:solidFill>
                <a:schemeClr val="bg1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  <a:cs typeface="+mn-cs"/>
                  </a:rPr>
                  <a:t>개발 일정</a:t>
                </a:r>
                <a:r>
                  <a:rPr lang="en-US" altLang="ko-KR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 – </a:t>
                </a:r>
                <a:r>
                  <a:rPr lang="ko-KR" altLang="en-US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평균 </a:t>
                </a:r>
                <a:r>
                  <a:rPr lang="en-US" altLang="ko-KR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79%</a:t>
                </a: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26681FD6-802E-9476-2BAE-B7B36A5AE521}"/>
                  </a:ext>
                </a:extLst>
              </p:cNvPr>
              <p:cNvSpPr/>
              <p:nvPr/>
            </p:nvSpPr>
            <p:spPr>
              <a:xfrm>
                <a:off x="2996851" y="303089"/>
                <a:ext cx="72000" cy="72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C508D738-B9FE-2B58-37B8-A8DAA02716A8}"/>
                  </a:ext>
                </a:extLst>
              </p:cNvPr>
              <p:cNvSpPr/>
              <p:nvPr/>
            </p:nvSpPr>
            <p:spPr>
              <a:xfrm>
                <a:off x="9330976" y="303089"/>
                <a:ext cx="72000" cy="72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  <p:pic>
        <p:nvPicPr>
          <p:cNvPr id="5" name="Picture 2">
            <a:extLst>
              <a:ext uri="{FF2B5EF4-FFF2-40B4-BE49-F238E27FC236}">
                <a16:creationId xmlns:a16="http://schemas.microsoft.com/office/drawing/2014/main" id="{9751418A-A8C4-55D1-9187-BE4EA2A61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3778" y="5008290"/>
            <a:ext cx="1418222" cy="1648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표 27">
            <a:extLst>
              <a:ext uri="{FF2B5EF4-FFF2-40B4-BE49-F238E27FC236}">
                <a16:creationId xmlns:a16="http://schemas.microsoft.com/office/drawing/2014/main" id="{C6F58540-A58E-5822-30F0-EB0B07EA23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916728"/>
              </p:ext>
            </p:extLst>
          </p:nvPr>
        </p:nvGraphicFramePr>
        <p:xfrm>
          <a:off x="1315633" y="686751"/>
          <a:ext cx="9881103" cy="572616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7315">
                  <a:extLst>
                    <a:ext uri="{9D8B030D-6E8A-4147-A177-3AD203B41FA5}">
                      <a16:colId xmlns:a16="http://schemas.microsoft.com/office/drawing/2014/main" val="75796732"/>
                    </a:ext>
                  </a:extLst>
                </a:gridCol>
                <a:gridCol w="1653854">
                  <a:extLst>
                    <a:ext uri="{9D8B030D-6E8A-4147-A177-3AD203B41FA5}">
                      <a16:colId xmlns:a16="http://schemas.microsoft.com/office/drawing/2014/main" val="2614223187"/>
                    </a:ext>
                  </a:extLst>
                </a:gridCol>
                <a:gridCol w="5238227">
                  <a:extLst>
                    <a:ext uri="{9D8B030D-6E8A-4147-A177-3AD203B41FA5}">
                      <a16:colId xmlns:a16="http://schemas.microsoft.com/office/drawing/2014/main" val="296426876"/>
                    </a:ext>
                  </a:extLst>
                </a:gridCol>
                <a:gridCol w="1751707">
                  <a:extLst>
                    <a:ext uri="{9D8B030D-6E8A-4147-A177-3AD203B41FA5}">
                      <a16:colId xmlns:a16="http://schemas.microsoft.com/office/drawing/2014/main" val="3651468081"/>
                    </a:ext>
                  </a:extLst>
                </a:gridCol>
              </a:tblGrid>
              <a:tr h="5379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ko-KR" altLang="en-US" sz="18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진행도</a:t>
                      </a:r>
                      <a:endParaRPr lang="en-US" altLang="ko-KR" sz="18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310943"/>
                  </a:ext>
                </a:extLst>
              </a:tr>
              <a:tr h="47068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5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추가 구현 및 </a:t>
                      </a:r>
                      <a:endParaRPr lang="en-US" altLang="ko-KR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중간 점검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일시정지 및 키 설명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체크포인트 설정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3.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중간점검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(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오류 및 구현하지 못한 부분 해결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)</a:t>
                      </a:r>
                      <a:endParaRPr lang="ko-KR" altLang="en-US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50%</a:t>
                      </a:r>
                      <a:endParaRPr lang="ko-KR" altLang="en-US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8821769"/>
                  </a:ext>
                </a:extLst>
              </a:tr>
              <a:tr h="47068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결과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체크포인트 구현 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X,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키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설명 구현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X,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일시정지 키 구현 완료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, </a:t>
                      </a:r>
                    </a:p>
                    <a:p>
                      <a:pPr marL="0" indent="0" algn="just" latinLnBrk="1">
                        <a:buNone/>
                      </a:pP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           오류 일부 수정 완료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3695525"/>
                  </a:ext>
                </a:extLst>
              </a:tr>
              <a:tr h="36456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6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충돌체크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주인공과 적의 충돌체크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(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영혼 개수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)</a:t>
                      </a: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주인공과 적의 아이템과의 충돌체크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(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아이템 개수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880773"/>
                  </a:ext>
                </a:extLst>
              </a:tr>
              <a:tr h="36456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결과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완료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152294"/>
                  </a:ext>
                </a:extLst>
              </a:tr>
              <a:tr h="36456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7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보스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just" latinLnBrk="1">
                        <a:buAutoNum type="arabicPeriod"/>
                      </a:pP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보스 새로운 패턴의 움직임 및 공격 모션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228600" indent="-228600" algn="just" latinLnBrk="1">
                        <a:buAutoNum type="arabicPeriod"/>
                      </a:pP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보스 </a:t>
                      </a:r>
                      <a:r>
                        <a:rPr lang="ko-KR" altLang="en-US" sz="1200" dirty="0" err="1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맵에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 들어가는 위치 설정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en-US" altLang="ko-KR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1284266"/>
                  </a:ext>
                </a:extLst>
              </a:tr>
              <a:tr h="36456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algn="just" latinLnBrk="1">
                        <a:buAutoNum type="arabicPeriod"/>
                      </a:pP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221459"/>
                  </a:ext>
                </a:extLst>
              </a:tr>
              <a:tr h="36456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8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추가 범위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 추가 범위 내에 있는 것을 할 수 있는 곳까지 순차적으로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6193113"/>
                  </a:ext>
                </a:extLst>
              </a:tr>
              <a:tr h="36456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결과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몬스터와 부딪혔을 때 밀려나는 부분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019491"/>
                  </a:ext>
                </a:extLst>
              </a:tr>
              <a:tr h="42585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9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시작과 종료 및 </a:t>
                      </a: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UI</a:t>
                      </a:r>
                      <a:endParaRPr lang="ko-KR" altLang="en-US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실제적인 게임 시작과 종료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최종 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UI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수정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40%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1076646"/>
                  </a:ext>
                </a:extLst>
              </a:tr>
              <a:tr h="42585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결과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게임 시작과 죽었을 때 화면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130878"/>
                  </a:ext>
                </a:extLst>
              </a:tr>
              <a:tr h="36456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10</a:t>
                      </a:r>
                      <a:r>
                        <a:rPr lang="ko-KR" altLang="en-US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마무리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오류 수정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최종 점검 및 릴리즈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en-US" altLang="ko-KR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3595103"/>
                  </a:ext>
                </a:extLst>
              </a:tr>
              <a:tr h="36456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2213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4683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E5F5FF"/>
          </a:fgClr>
          <a:bgClr>
            <a:srgbClr val="CCECFF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26704" y="125726"/>
            <a:ext cx="11679174" cy="6652639"/>
            <a:chOff x="279273" y="106870"/>
            <a:chExt cx="11679174" cy="6652639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291C499-03B9-D8E9-27BF-5DFE601182A5}"/>
                </a:ext>
              </a:extLst>
            </p:cNvPr>
            <p:cNvGrpSpPr/>
            <p:nvPr/>
          </p:nvGrpSpPr>
          <p:grpSpPr>
            <a:xfrm>
              <a:off x="279273" y="320802"/>
              <a:ext cx="11679174" cy="6438707"/>
              <a:chOff x="279273" y="320802"/>
              <a:chExt cx="11679174" cy="6438707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AAE0D6B2-8BA6-6AB2-990F-B9EDB3CF60D4}"/>
                  </a:ext>
                </a:extLst>
              </p:cNvPr>
              <p:cNvSpPr/>
              <p:nvPr/>
            </p:nvSpPr>
            <p:spPr>
              <a:xfrm>
                <a:off x="336423" y="377952"/>
                <a:ext cx="11622024" cy="6381557"/>
              </a:xfrm>
              <a:prstGeom prst="roundRect">
                <a:avLst>
                  <a:gd name="adj" fmla="val 2487"/>
                </a:avLst>
              </a:prstGeom>
              <a:solidFill>
                <a:srgbClr val="00CCFF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  <a:effectLst>
                <a:outerShdw dist="635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E9255F50-3C20-98E7-C3D6-B2C31027DA1E}"/>
                  </a:ext>
                </a:extLst>
              </p:cNvPr>
              <p:cNvSpPr/>
              <p:nvPr/>
            </p:nvSpPr>
            <p:spPr>
              <a:xfrm>
                <a:off x="279273" y="320802"/>
                <a:ext cx="11622024" cy="6381557"/>
              </a:xfrm>
              <a:prstGeom prst="roundRect">
                <a:avLst>
                  <a:gd name="adj" fmla="val 2487"/>
                </a:avLst>
              </a:prstGeom>
              <a:solidFill>
                <a:schemeClr val="bg1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F591B25-6185-5A44-64E5-CEC720A4DE12}"/>
                </a:ext>
              </a:extLst>
            </p:cNvPr>
            <p:cNvGrpSpPr/>
            <p:nvPr/>
          </p:nvGrpSpPr>
          <p:grpSpPr>
            <a:xfrm>
              <a:off x="2915412" y="106870"/>
              <a:ext cx="6594348" cy="513207"/>
              <a:chOff x="2915412" y="106870"/>
              <a:chExt cx="6594348" cy="513207"/>
            </a:xfrm>
          </p:grpSpPr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68F974E8-4832-02F0-3536-5AEE3B6F8A99}"/>
                  </a:ext>
                </a:extLst>
              </p:cNvPr>
              <p:cNvSpPr/>
              <p:nvPr/>
            </p:nvSpPr>
            <p:spPr>
              <a:xfrm>
                <a:off x="2961132" y="155638"/>
                <a:ext cx="6548628" cy="464439"/>
              </a:xfrm>
              <a:prstGeom prst="roundRect">
                <a:avLst/>
              </a:prstGeom>
              <a:solidFill>
                <a:srgbClr val="00CCFF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ABA4018C-AA68-09E5-2526-2894230FD2C0}"/>
                  </a:ext>
                </a:extLst>
              </p:cNvPr>
              <p:cNvSpPr/>
              <p:nvPr/>
            </p:nvSpPr>
            <p:spPr>
              <a:xfrm>
                <a:off x="2915412" y="106870"/>
                <a:ext cx="6548628" cy="464439"/>
              </a:xfrm>
              <a:prstGeom prst="roundRect">
                <a:avLst/>
              </a:prstGeom>
              <a:solidFill>
                <a:schemeClr val="bg1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1600" dirty="0" err="1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Github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 commit(</a:t>
                </a:r>
                <a:r>
                  <a:rPr lang="ko-KR" altLang="en-US" sz="1600" dirty="0" err="1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깃허브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 </a:t>
                </a:r>
                <a:r>
                  <a:rPr lang="ko-KR" altLang="en-US" sz="1600" dirty="0" err="1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커밋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)</a:t>
                </a: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강한공군체 Bold" panose="020B0800000101010101" pitchFamily="34" charset="-127"/>
                  <a:ea typeface="강한공군체 Bold" panose="020B0800000101010101" pitchFamily="34" charset="-127"/>
                </a:endParaRPr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26681FD6-802E-9476-2BAE-B7B36A5AE521}"/>
                  </a:ext>
                </a:extLst>
              </p:cNvPr>
              <p:cNvSpPr/>
              <p:nvPr/>
            </p:nvSpPr>
            <p:spPr>
              <a:xfrm>
                <a:off x="2996851" y="303089"/>
                <a:ext cx="72000" cy="72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C508D738-B9FE-2B58-37B8-A8DAA02716A8}"/>
                  </a:ext>
                </a:extLst>
              </p:cNvPr>
              <p:cNvSpPr/>
              <p:nvPr/>
            </p:nvSpPr>
            <p:spPr>
              <a:xfrm>
                <a:off x="9330976" y="303089"/>
                <a:ext cx="72000" cy="72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  <p:pic>
        <p:nvPicPr>
          <p:cNvPr id="5" name="Picture 2">
            <a:extLst>
              <a:ext uri="{FF2B5EF4-FFF2-40B4-BE49-F238E27FC236}">
                <a16:creationId xmlns:a16="http://schemas.microsoft.com/office/drawing/2014/main" id="{9751418A-A8C4-55D1-9187-BE4EA2A61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3778" y="5008290"/>
            <a:ext cx="1418222" cy="1648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5B304DB-9410-5538-F490-E6BC3DE42531}"/>
              </a:ext>
            </a:extLst>
          </p:cNvPr>
          <p:cNvSpPr txBox="1"/>
          <p:nvPr/>
        </p:nvSpPr>
        <p:spPr>
          <a:xfrm>
            <a:off x="4592564" y="2123756"/>
            <a:ext cx="90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4</a:t>
            </a:r>
            <a:r>
              <a:rPr lang="ko-KR" altLang="en-US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주차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A78979-AD6C-E5FF-6BD8-039986C3B1A0}"/>
              </a:ext>
            </a:extLst>
          </p:cNvPr>
          <p:cNvSpPr txBox="1"/>
          <p:nvPr/>
        </p:nvSpPr>
        <p:spPr>
          <a:xfrm>
            <a:off x="4687343" y="3583139"/>
            <a:ext cx="90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5</a:t>
            </a:r>
            <a:r>
              <a:rPr lang="ko-KR" altLang="en-US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주차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6ED09B-FA0A-C601-831A-0BA61AA6979A}"/>
              </a:ext>
            </a:extLst>
          </p:cNvPr>
          <p:cNvSpPr txBox="1"/>
          <p:nvPr/>
        </p:nvSpPr>
        <p:spPr>
          <a:xfrm>
            <a:off x="9878231" y="2182395"/>
            <a:ext cx="90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6</a:t>
            </a:r>
            <a:r>
              <a:rPr lang="ko-KR" altLang="en-US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주차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FE8B03-3A30-FCDC-95F6-8BB288F1085F}"/>
              </a:ext>
            </a:extLst>
          </p:cNvPr>
          <p:cNvSpPr txBox="1"/>
          <p:nvPr/>
        </p:nvSpPr>
        <p:spPr>
          <a:xfrm>
            <a:off x="8496370" y="5991198"/>
            <a:ext cx="2010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주차별</a:t>
            </a:r>
            <a:r>
              <a:rPr lang="ko-KR" altLang="en-US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 그래프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570AD88-162C-B92D-0D90-783AC66A30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6098" y="4294317"/>
            <a:ext cx="2009775" cy="169545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3F74971-CB7A-6B5A-6E0E-46211AC6D5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928" y="1186415"/>
            <a:ext cx="3725636" cy="141929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1EC50428-CD54-C364-7C13-3B1D1C527C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057" y="2735505"/>
            <a:ext cx="3684508" cy="1362543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192C9651-29E9-114D-0A6C-BCA4147BB8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1265608"/>
            <a:ext cx="3684508" cy="1366305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3F9B83D5-7D4B-BD79-05EA-51E135DD47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9471" y="2702801"/>
            <a:ext cx="3691037" cy="137755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3E02C1F-8665-8852-FA15-2253E1ED1095}"/>
              </a:ext>
            </a:extLst>
          </p:cNvPr>
          <p:cNvSpPr txBox="1"/>
          <p:nvPr/>
        </p:nvSpPr>
        <p:spPr>
          <a:xfrm>
            <a:off x="9878231" y="3595342"/>
            <a:ext cx="90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7</a:t>
            </a:r>
            <a:r>
              <a:rPr lang="ko-KR" altLang="en-US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348595931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</TotalTime>
  <Words>350</Words>
  <Application>Microsoft Office PowerPoint</Application>
  <PresentationFormat>와이드스크린</PresentationFormat>
  <Paragraphs>77</Paragraphs>
  <Slides>4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강한공군체 Bold</vt:lpstr>
      <vt:lpstr>강한공군체 Medium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혜연</dc:creator>
  <cp:lastModifiedBy>조 혜연</cp:lastModifiedBy>
  <cp:revision>21</cp:revision>
  <dcterms:created xsi:type="dcterms:W3CDTF">2022-09-21T16:42:29Z</dcterms:created>
  <dcterms:modified xsi:type="dcterms:W3CDTF">2022-11-17T18:45:06Z</dcterms:modified>
</cp:coreProperties>
</file>

<file path=docProps/thumbnail.jpeg>
</file>